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281" r:id="rId4"/>
    <p:sldId id="257" r:id="rId5"/>
    <p:sldId id="282" r:id="rId6"/>
    <p:sldId id="283" r:id="rId7"/>
    <p:sldId id="284" r:id="rId8"/>
    <p:sldId id="265" r:id="rId9"/>
    <p:sldId id="285" r:id="rId10"/>
    <p:sldId id="268" r:id="rId11"/>
    <p:sldId id="262" r:id="rId12"/>
    <p:sldId id="263" r:id="rId13"/>
    <p:sldId id="278" r:id="rId14"/>
    <p:sldId id="276" r:id="rId15"/>
    <p:sldId id="277" r:id="rId16"/>
    <p:sldId id="279" r:id="rId17"/>
    <p:sldId id="280" r:id="rId18"/>
    <p:sldId id="275" r:id="rId19"/>
    <p:sldId id="264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6" autoAdjust="0"/>
    <p:restoredTop sz="94660"/>
  </p:normalViewPr>
  <p:slideViewPr>
    <p:cSldViewPr>
      <p:cViewPr varScale="1">
        <p:scale>
          <a:sx n="91" d="100"/>
          <a:sy n="91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2505E-512B-134F-8AEA-3EDABDCB5173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0D738-1E32-004F-81C4-47D07ED86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2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103D6-83A5-FC49-99ED-91B82BEB01EE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8B09-F6E7-3948-A5D3-7FD6951B8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8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58B09-F6E7-3948-A5D3-7FD6951B88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58B09-F6E7-3948-A5D3-7FD6951B885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9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53D7F9B-067F-4B17-A7A2-073C0DB07CD2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CEA5637-9855-4375-8620-3D2DD5BD5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times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istapart.com/articles/writelivi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wl.english.purdue.edu/owl/resource/560/01/" TargetMode="Externa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bme.org/" TargetMode="Externa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 Citation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ELS 015 Spring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explaining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Basically, X is saying…</a:t>
            </a:r>
          </a:p>
          <a:p>
            <a:r>
              <a:rPr lang="en-US" dirty="0" smtClean="0"/>
              <a:t>In other words, X believes…</a:t>
            </a:r>
          </a:p>
          <a:p>
            <a:r>
              <a:rPr lang="en-US" dirty="0" smtClean="0"/>
              <a:t>X’s point here is…</a:t>
            </a:r>
          </a:p>
          <a:p>
            <a:r>
              <a:rPr lang="en-US" dirty="0" smtClean="0"/>
              <a:t>The essence of X’s argument is….</a:t>
            </a:r>
          </a:p>
          <a:p>
            <a:r>
              <a:rPr lang="en-US" dirty="0" smtClean="0"/>
              <a:t>By giving these statistics, X shows…</a:t>
            </a:r>
          </a:p>
          <a:p>
            <a:pPr>
              <a:buNone/>
            </a:pPr>
            <a:r>
              <a:rPr lang="en-US" dirty="0" smtClean="0"/>
              <a:t>Or:</a:t>
            </a:r>
          </a:p>
          <a:p>
            <a:r>
              <a:rPr lang="en-US" dirty="0" smtClean="0"/>
              <a:t>This quote demonstrates…</a:t>
            </a:r>
          </a:p>
          <a:p>
            <a:r>
              <a:rPr lang="en-US" dirty="0" smtClean="0"/>
              <a:t>This line nicely illustrates my argument that…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List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b="1" u="sng" dirty="0" smtClean="0">
                <a:ea typeface="ＭＳ Ｐゴシック" pitchFamily="50" charset="-128"/>
              </a:rPr>
              <a:t>Author</a:t>
            </a:r>
            <a:r>
              <a:rPr lang="en-US" altLang="ja-JP" b="1" dirty="0" smtClean="0">
                <a:ea typeface="ＭＳ Ｐゴシック" pitchFamily="50" charset="-128"/>
              </a:rPr>
              <a:t>:</a:t>
            </a:r>
          </a:p>
          <a:p>
            <a:pPr>
              <a:buNone/>
            </a:pPr>
            <a:endParaRPr lang="en-US" altLang="ja-JP" b="1" dirty="0" smtClean="0">
              <a:ea typeface="ＭＳ Ｐゴシック" pitchFamily="50" charset="-128"/>
            </a:endParaRPr>
          </a:p>
          <a:p>
            <a:r>
              <a:rPr lang="en-US" altLang="ja-JP" b="1" u="sng" dirty="0" smtClean="0">
                <a:ea typeface="ＭＳ Ｐゴシック" pitchFamily="50" charset="-128"/>
              </a:rPr>
              <a:t>Publication date</a:t>
            </a:r>
            <a:r>
              <a:rPr lang="en-US" altLang="ja-JP" b="1" dirty="0" smtClean="0">
                <a:ea typeface="ＭＳ Ｐゴシック" pitchFamily="50" charset="-128"/>
              </a:rPr>
              <a:t>:</a:t>
            </a:r>
          </a:p>
          <a:p>
            <a:endParaRPr lang="en-US" altLang="ja-JP" sz="2000" b="1" dirty="0" smtClean="0">
              <a:ea typeface="ＭＳ Ｐゴシック" pitchFamily="50" charset="-128"/>
            </a:endParaRPr>
          </a:p>
          <a:p>
            <a:r>
              <a:rPr lang="en-US" altLang="ja-JP" b="1" u="sng" dirty="0" smtClean="0">
                <a:ea typeface="ＭＳ Ｐゴシック" pitchFamily="50" charset="-128"/>
              </a:rPr>
              <a:t>Title</a:t>
            </a:r>
            <a:r>
              <a:rPr lang="en-US" altLang="ja-JP" b="1" dirty="0" smtClean="0">
                <a:ea typeface="ＭＳ Ｐゴシック" pitchFamily="50" charset="-128"/>
              </a:rPr>
              <a:t>:</a:t>
            </a:r>
          </a:p>
          <a:p>
            <a:endParaRPr lang="en-US" altLang="ja-JP" b="1" dirty="0" smtClean="0">
              <a:ea typeface="ＭＳ Ｐゴシック" pitchFamily="50" charset="-128"/>
            </a:endParaRPr>
          </a:p>
          <a:p>
            <a:r>
              <a:rPr lang="en-US" altLang="ja-JP" b="1" u="sng" dirty="0" smtClean="0">
                <a:ea typeface="ＭＳ Ｐゴシック" pitchFamily="50" charset="-128"/>
              </a:rPr>
              <a:t>Location: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List: Author/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Single Author</a:t>
            </a:r>
          </a:p>
          <a:p>
            <a:r>
              <a:rPr lang="en-US" dirty="0"/>
              <a:t>Last name first, followed by author initials.</a:t>
            </a:r>
          </a:p>
          <a:p>
            <a:r>
              <a:rPr lang="en-US" dirty="0"/>
              <a:t>Berndt, T. J. (2002). Friendship quality and social development. </a:t>
            </a:r>
            <a:r>
              <a:rPr lang="en-US" i="1" dirty="0"/>
              <a:t>Current Directions in Psychological Science, 11</a:t>
            </a:r>
            <a:r>
              <a:rPr lang="en-US" dirty="0"/>
              <a:t>, 7-10.</a:t>
            </a:r>
          </a:p>
          <a:p>
            <a:r>
              <a:rPr lang="en-US" b="1" dirty="0"/>
              <a:t>Two Authors</a:t>
            </a:r>
          </a:p>
          <a:p>
            <a:r>
              <a:rPr lang="en-US" dirty="0"/>
              <a:t>List by their last names and initials. Use the ampersand instead of "and."</a:t>
            </a:r>
          </a:p>
          <a:p>
            <a:r>
              <a:rPr lang="en-US" dirty="0"/>
              <a:t>Wegener, D. T., &amp; Petty, R. E. (1994). Mood management across affective states: The hedonic contingency hypothesis. </a:t>
            </a:r>
            <a:r>
              <a:rPr lang="en-US" i="1" dirty="0"/>
              <a:t>Journal of Personality &amp; Social Psychology, 66</a:t>
            </a:r>
            <a:r>
              <a:rPr lang="en-US" dirty="0"/>
              <a:t>, 1034-1048.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from a 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00"/>
                </a:solidFill>
              </a:rPr>
              <a:t>The Courtship of </a:t>
            </a:r>
            <a:r>
              <a:rPr lang="en-US" dirty="0" err="1">
                <a:solidFill>
                  <a:srgbClr val="000000"/>
                </a:solidFill>
              </a:rPr>
              <a:t>Mr</a:t>
            </a:r>
            <a:r>
              <a:rPr lang="en-US" dirty="0">
                <a:solidFill>
                  <a:srgbClr val="000000"/>
                </a:solidFill>
              </a:rPr>
              <a:t> Lyon. (1979). 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 Angela Carter </a:t>
            </a:r>
            <a:r>
              <a:rPr lang="en-US" i="1" dirty="0">
                <a:solidFill>
                  <a:srgbClr val="000000"/>
                </a:solidFill>
              </a:rPr>
              <a:t>The Bloody Chambers </a:t>
            </a:r>
            <a:r>
              <a:rPr lang="en-US" dirty="0">
                <a:solidFill>
                  <a:srgbClr val="000000"/>
                </a:solidFill>
              </a:rPr>
              <a:t>(pp. 76-89). New York: Penguin Group.</a:t>
            </a:r>
            <a:endParaRPr lang="en-US" i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5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&amp; Print Newspaper/ Periodicals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periodicals:</a:t>
            </a:r>
          </a:p>
          <a:p>
            <a:r>
              <a:rPr lang="en-US" dirty="0" smtClean="0"/>
              <a:t>Parker</a:t>
            </a:r>
            <a:r>
              <a:rPr lang="en-US" dirty="0"/>
              <a:t>-Pope, T. (2008, May 6). Psychiatry handbook linked to drug industry. </a:t>
            </a:r>
            <a:r>
              <a:rPr lang="en-US" i="1" dirty="0"/>
              <a:t>The New York Times</a:t>
            </a:r>
            <a:r>
              <a:rPr lang="en-US" dirty="0"/>
              <a:t>. Retrieved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www.nytimes.com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Print: </a:t>
            </a:r>
          </a:p>
          <a:p>
            <a:r>
              <a:rPr lang="en-US" dirty="0"/>
              <a:t>Schultz, S. (2005, December 28). Calls made to strengthen state energy policies. </a:t>
            </a:r>
            <a:r>
              <a:rPr lang="en-US" i="1" dirty="0"/>
              <a:t>The Country Today</a:t>
            </a:r>
            <a:r>
              <a:rPr lang="en-US" dirty="0"/>
              <a:t>, pp. 1A, 2A.</a:t>
            </a:r>
          </a:p>
        </p:txBody>
      </p:sp>
    </p:spTree>
    <p:extLst>
      <p:ext uri="{BB962C8B-B14F-4D97-AF65-F5344CB8AC3E}">
        <p14:creationId xmlns:p14="http://schemas.microsoft.com/office/powerpoint/2010/main" val="15403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56313" cy="1116106"/>
          </a:xfrm>
        </p:spPr>
        <p:txBody>
          <a:bodyPr/>
          <a:lstStyle/>
          <a:p>
            <a:r>
              <a:rPr lang="en-US" dirty="0" smtClean="0"/>
              <a:t>Online and Print Journal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Online Scholarly Journal Articles:</a:t>
            </a:r>
            <a:endParaRPr lang="en-US" dirty="0"/>
          </a:p>
          <a:p>
            <a:r>
              <a:rPr lang="en-US" dirty="0"/>
              <a:t>Bernstein, M. (2002). 10 tips on writing the living Web. </a:t>
            </a:r>
            <a:r>
              <a:rPr lang="en-US" i="1" dirty="0"/>
              <a:t>A list apart: For people who make websites, 149</a:t>
            </a:r>
            <a:r>
              <a:rPr lang="en-US" dirty="0"/>
              <a:t>. Retrieved from </a:t>
            </a:r>
            <a:r>
              <a:rPr lang="en-US" dirty="0">
                <a:hlinkClick r:id="rId2"/>
              </a:rPr>
              <a:t>http://www.alistapart.com/articles/</a:t>
            </a:r>
            <a:r>
              <a:rPr lang="en-US" dirty="0" smtClean="0">
                <a:hlinkClick r:id="rId2"/>
              </a:rPr>
              <a:t>writeliving</a:t>
            </a:r>
            <a:endParaRPr lang="en-US" dirty="0" smtClean="0"/>
          </a:p>
          <a:p>
            <a:r>
              <a:rPr lang="en-US" b="1" dirty="0" smtClean="0"/>
              <a:t>Print </a:t>
            </a:r>
            <a:r>
              <a:rPr lang="en-US" b="1" dirty="0"/>
              <a:t>Journal Articles: </a:t>
            </a:r>
            <a:endParaRPr lang="en-US" dirty="0"/>
          </a:p>
          <a:p>
            <a:r>
              <a:rPr lang="en-US" dirty="0"/>
              <a:t>Harlow, H. F. (1983). Fundamentals for preparing psychology journal articles. </a:t>
            </a:r>
            <a:r>
              <a:rPr lang="en-US" i="1" dirty="0"/>
              <a:t>Journal of Comparative and Physiological Psychology, 55</a:t>
            </a:r>
            <a:r>
              <a:rPr lang="en-US" dirty="0"/>
              <a:t>, 893-896.</a:t>
            </a:r>
          </a:p>
        </p:txBody>
      </p:sp>
    </p:spTree>
    <p:extLst>
      <p:ext uri="{BB962C8B-B14F-4D97-AF65-F5344CB8AC3E}">
        <p14:creationId xmlns:p14="http://schemas.microsoft.com/office/powerpoint/2010/main" val="359876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Clips from YouTube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 descr="ronaldreag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6095" cy="656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8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johndavideber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97" r="-9397"/>
          <a:stretch>
            <a:fillRect/>
          </a:stretch>
        </p:blipFill>
        <p:spPr>
          <a:xfrm>
            <a:off x="-574362" y="0"/>
            <a:ext cx="9718362" cy="6629400"/>
          </a:xfrm>
        </p:spPr>
      </p:pic>
    </p:spTree>
    <p:extLst>
      <p:ext uri="{BB962C8B-B14F-4D97-AF65-F5344CB8AC3E}">
        <p14:creationId xmlns:p14="http://schemas.microsoft.com/office/powerpoint/2010/main" val="388817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given materials create an APA citation. </a:t>
            </a:r>
          </a:p>
          <a:p>
            <a:r>
              <a:rPr lang="en-US" dirty="0" smtClean="0"/>
              <a:t>Write each piece of information on the notecards and place them on the board. </a:t>
            </a:r>
          </a:p>
          <a:p>
            <a:r>
              <a:rPr lang="en-US" dirty="0" smtClean="0"/>
              <a:t>Use the APA Reference Sheet if you don’t remember the correct order.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learn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PSU library website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Purdue OWL</a:t>
            </a:r>
          </a:p>
          <a:p>
            <a:endParaRPr lang="en-US" dirty="0" smtClean="0"/>
          </a:p>
          <a:p>
            <a:r>
              <a:rPr lang="en-US" dirty="0" smtClean="0"/>
              <a:t>Online citation creators:</a:t>
            </a:r>
          </a:p>
          <a:p>
            <a:pPr lvl="1"/>
            <a:r>
              <a:rPr lang="en-US" dirty="0" smtClean="0"/>
              <a:t>Sonofcitationmachine.net</a:t>
            </a:r>
          </a:p>
          <a:p>
            <a:pPr lvl="1"/>
            <a:r>
              <a:rPr lang="en-US" dirty="0" smtClean="0"/>
              <a:t>Refworks.com</a:t>
            </a:r>
          </a:p>
          <a:p>
            <a:pPr lvl="1"/>
            <a:r>
              <a:rPr lang="en-US" dirty="0" smtClean="0"/>
              <a:t>Easybib.com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b status screen sho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9692" b="-39692"/>
          <a:stretch>
            <a:fillRect/>
          </a:stretch>
        </p:blipFill>
        <p:spPr>
          <a:xfrm>
            <a:off x="304800" y="0"/>
            <a:ext cx="7696200" cy="4221697"/>
          </a:xfrm>
        </p:spPr>
      </p:pic>
      <p:sp>
        <p:nvSpPr>
          <p:cNvPr id="7" name="TextBox 6"/>
          <p:cNvSpPr txBox="1"/>
          <p:nvPr/>
        </p:nvSpPr>
        <p:spPr>
          <a:xfrm>
            <a:off x="457200" y="304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Original: Annie Ferguson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10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Likes: 1					Comments: 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owl.english.purdue.edu</a:t>
            </a:r>
            <a:r>
              <a:rPr lang="en-US" dirty="0" smtClean="0">
                <a:hlinkClick r:id="rId2"/>
              </a:rPr>
              <a:t>/owl/resource/560/01/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  <p:pic>
        <p:nvPicPr>
          <p:cNvPr id="4" name="Content Placeholder 3" descr="Screen shot 2012-02-27 at 6.04.33 P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340" r="-3340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www.bibme.org</a:t>
            </a:r>
            <a:r>
              <a:rPr lang="en-US" dirty="0" smtClean="0">
                <a:hlinkClick r:id="rId2"/>
              </a:rPr>
              <a:t>/</a:t>
            </a:r>
            <a:endParaRPr lang="en-US" dirty="0">
              <a:hlinkClick r:id="rId2"/>
            </a:endParaRPr>
          </a:p>
        </p:txBody>
      </p:sp>
      <p:pic>
        <p:nvPicPr>
          <p:cNvPr id="4" name="Content Placeholder 3" descr="Screen shot 2012-02-27 at 6.06.35 P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5783" r="-5783"/>
          <a:stretch>
            <a:fillRect/>
          </a:stretch>
        </p:blipFill>
        <p:spPr>
          <a:xfrm>
            <a:off x="498474" y="1981200"/>
            <a:ext cx="7883526" cy="432445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ur s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8118998" cy="2965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04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Copy: Beatrice Thornberry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Likes: 27				Comments: 8</a:t>
            </a:r>
          </a:p>
          <a:p>
            <a:endParaRPr lang="en-US" dirty="0" smtClean="0"/>
          </a:p>
          <a:p>
            <a:r>
              <a:rPr lang="en-US" dirty="0" smtClean="0"/>
              <a:t>Bobby Bryant: Wow! You’re so funny!</a:t>
            </a:r>
          </a:p>
          <a:p>
            <a:endParaRPr lang="en-US" dirty="0" smtClean="0"/>
          </a:p>
          <a:p>
            <a:r>
              <a:rPr lang="en-US" dirty="0" smtClean="0"/>
              <a:t>Erica Smith: Where do you come up with this stuff? Hilarious!!!!</a:t>
            </a:r>
          </a:p>
          <a:p>
            <a:endParaRPr lang="en-US" dirty="0" smtClean="0"/>
          </a:p>
          <a:p>
            <a:r>
              <a:rPr lang="en-US" dirty="0" smtClean="0"/>
              <a:t>		Load 6 more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citation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 sure we give the rightful credit to the original source and owner</a:t>
            </a:r>
          </a:p>
          <a:p>
            <a:r>
              <a:rPr lang="en-US" dirty="0" smtClean="0"/>
              <a:t>Reader’s know your are getting information from a valid source</a:t>
            </a:r>
          </a:p>
          <a:p>
            <a:r>
              <a:rPr lang="en-US" dirty="0" smtClean="0"/>
              <a:t>Have the information and research organized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sz="2400" dirty="0">
                <a:ea typeface="ＭＳ Ｐゴシック" pitchFamily="50" charset="-128"/>
              </a:rPr>
              <a:t>If you give the author’s name in the sentence, place the date immediately after the author’s name.</a:t>
            </a:r>
          </a:p>
          <a:p>
            <a:pPr>
              <a:buNone/>
            </a:pPr>
            <a:endParaRPr lang="en-US" altLang="ja-JP" sz="2400" dirty="0">
              <a:ea typeface="ＭＳ Ｐゴシック" pitchFamily="50" charset="-128"/>
            </a:endParaRPr>
          </a:p>
          <a:p>
            <a:pPr marL="742950" lvl="1" indent="-285750"/>
            <a:r>
              <a:rPr lang="en-US" altLang="ja-JP" sz="2000" dirty="0" err="1">
                <a:ea typeface="ＭＳ Ｐゴシック" pitchFamily="50" charset="-128"/>
              </a:rPr>
              <a:t>Sheli</a:t>
            </a:r>
            <a:r>
              <a:rPr lang="en-US" altLang="ja-JP" sz="2000" dirty="0">
                <a:ea typeface="ＭＳ Ｐゴシック" pitchFamily="50" charset="-128"/>
              </a:rPr>
              <a:t> </a:t>
            </a:r>
            <a:r>
              <a:rPr lang="en-US" altLang="ja-JP" sz="2000" dirty="0" err="1">
                <a:ea typeface="ＭＳ Ｐゴシック" pitchFamily="50" charset="-128"/>
              </a:rPr>
              <a:t>Delost</a:t>
            </a:r>
            <a:r>
              <a:rPr lang="en-US" altLang="ja-JP" sz="2000" dirty="0">
                <a:ea typeface="ＭＳ Ｐゴシック" pitchFamily="50" charset="-128"/>
              </a:rPr>
              <a:t> and Sarah </a:t>
            </a:r>
            <a:r>
              <a:rPr lang="en-US" altLang="ja-JP" sz="2000" dirty="0" err="1">
                <a:ea typeface="ＭＳ Ｐゴシック" pitchFamily="50" charset="-128"/>
              </a:rPr>
              <a:t>Lashley</a:t>
            </a:r>
            <a:r>
              <a:rPr lang="en-US" altLang="ja-JP" sz="2000" dirty="0">
                <a:ea typeface="ＭＳ Ｐゴシック" pitchFamily="50" charset="-128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(Year) </a:t>
            </a:r>
            <a:r>
              <a:rPr lang="en-US" altLang="ja-JP" sz="2000" dirty="0">
                <a:ea typeface="ＭＳ Ｐゴシック" pitchFamily="50" charset="-128"/>
              </a:rPr>
              <a:t>summarize the controversy:  ......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(p. xxx)</a:t>
            </a:r>
          </a:p>
          <a:p>
            <a:pPr marL="742950" lvl="1" indent="-285750"/>
            <a:endParaRPr lang="en-US" altLang="ja-JP" sz="2000" dirty="0">
              <a:ea typeface="ＭＳ Ｐゴシック" pitchFamily="50" charset="-128"/>
            </a:endParaRPr>
          </a:p>
          <a:p>
            <a:pPr marL="742950" lvl="1" indent="-285750"/>
            <a:r>
              <a:rPr lang="en-US" altLang="ja-JP" sz="2000" dirty="0">
                <a:ea typeface="ＭＳ Ｐゴシック" pitchFamily="50" charset="-128"/>
              </a:rPr>
              <a:t>Writer Joe </a:t>
            </a:r>
            <a:r>
              <a:rPr lang="en-US" altLang="ja-JP" sz="2000" dirty="0" err="1">
                <a:ea typeface="ＭＳ Ｐゴシック" pitchFamily="50" charset="-128"/>
              </a:rPr>
              <a:t>Kissell</a:t>
            </a:r>
            <a:r>
              <a:rPr lang="en-US" altLang="ja-JP" sz="2000" dirty="0">
                <a:ea typeface="ＭＳ Ｐゴシック" pitchFamily="50" charset="-128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(Year)</a:t>
            </a:r>
            <a:r>
              <a:rPr lang="en-US" altLang="ja-JP" sz="2000" dirty="0">
                <a:ea typeface="ＭＳ Ｐゴシック" pitchFamily="50" charset="-128"/>
              </a:rPr>
              <a:t>, a newcomer to the situation, states: “……”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(Page)</a:t>
            </a:r>
          </a:p>
          <a:p>
            <a:pPr marL="742950" lvl="1" indent="-285750">
              <a:buNone/>
            </a:pPr>
            <a:endParaRPr lang="en-US" altLang="ja-JP" sz="2200" dirty="0">
              <a:ea typeface="ＭＳ Ｐゴシック" pitchFamily="50" charset="-128"/>
            </a:endParaRPr>
          </a:p>
          <a:p>
            <a:pPr marL="742950" lvl="1" indent="-285750">
              <a:buNone/>
            </a:pPr>
            <a:r>
              <a:rPr lang="en-US" altLang="zh-CN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If the information can be located on a single page, you should give the page number. This should be placed at the end of the sentence</a:t>
            </a:r>
            <a:endParaRPr lang="en-US" altLang="ja-JP" sz="2200" dirty="0">
              <a:ea typeface="ＭＳ Ｐゴシック" pitchFamily="50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9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>
                <a:ea typeface="ＭＳ Ｐゴシック" pitchFamily="50" charset="-128"/>
              </a:rPr>
              <a:t>You can also name the author in parentheses.</a:t>
            </a:r>
          </a:p>
          <a:p>
            <a:pPr>
              <a:buNone/>
            </a:pPr>
            <a:endParaRPr lang="en-US" altLang="ja-JP" sz="2400" dirty="0">
              <a:ea typeface="ＭＳ Ｐゴシック" pitchFamily="50" charset="-128"/>
            </a:endParaRPr>
          </a:p>
          <a:p>
            <a:pPr marL="742950" lvl="1" indent="-285750"/>
            <a:r>
              <a:rPr lang="en-US" altLang="zh-TW" sz="2000" dirty="0">
                <a:ea typeface="ＭＳ Ｐゴシック" pitchFamily="50" charset="-128"/>
              </a:rPr>
              <a:t>Dr. Robert Shannon, ……, advocates that a Cochlear Implant is ultimately beneficial…… (</a:t>
            </a:r>
            <a:r>
              <a:rPr lang="en-US" altLang="zh-TW" sz="2000" dirty="0" err="1">
                <a:ea typeface="ＭＳ Ｐゴシック" pitchFamily="50" charset="-128"/>
              </a:rPr>
              <a:t>Alda</a:t>
            </a:r>
            <a:r>
              <a:rPr lang="en-US" altLang="zh-TW" sz="2000" dirty="0">
                <a:solidFill>
                  <a:srgbClr val="FF0000"/>
                </a:solidFill>
                <a:ea typeface="ＭＳ Ｐゴシック" pitchFamily="50" charset="-128"/>
              </a:rPr>
              <a:t>, Year, Page</a:t>
            </a:r>
            <a:r>
              <a:rPr lang="en-US" altLang="zh-TW" sz="2000" dirty="0">
                <a:ea typeface="ＭＳ Ｐゴシック" pitchFamily="50" charset="-128"/>
              </a:rPr>
              <a:t>)</a:t>
            </a:r>
          </a:p>
          <a:p>
            <a:pPr marL="742950" lvl="1" indent="-285750"/>
            <a:endParaRPr lang="en-US" altLang="ja-JP" sz="2000" dirty="0">
              <a:ea typeface="ＭＳ Ｐゴシック" pitchFamily="50" charset="-128"/>
            </a:endParaRPr>
          </a:p>
          <a:p>
            <a:pPr marL="742950" lvl="1" indent="-285750"/>
            <a:r>
              <a:rPr lang="en-US" altLang="ja-JP" sz="2000" dirty="0" err="1">
                <a:ea typeface="ＭＳ Ｐゴシック" pitchFamily="50" charset="-128"/>
              </a:rPr>
              <a:t>Conine</a:t>
            </a:r>
            <a:r>
              <a:rPr lang="en-US" altLang="ja-JP" sz="2000" dirty="0">
                <a:ea typeface="ＭＳ Ｐゴシック" pitchFamily="50" charset="-128"/>
              </a:rPr>
              <a:t>, a commenter in an online deaf forum on Cochlear Implants, says, “……” (</a:t>
            </a:r>
            <a:r>
              <a:rPr lang="en-US" altLang="ja-JP" sz="2000" dirty="0" err="1">
                <a:ea typeface="ＭＳ Ｐゴシック" pitchFamily="50" charset="-128"/>
              </a:rPr>
              <a:t>Berke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, Year, Page</a:t>
            </a:r>
            <a:r>
              <a:rPr lang="en-US" altLang="ja-JP" sz="2000" dirty="0">
                <a:ea typeface="ＭＳ Ｐゴシック" pitchFamily="50" charset="-128"/>
              </a:rPr>
              <a:t>)</a:t>
            </a:r>
            <a:endParaRPr lang="en-US" altLang="ja-JP" dirty="0">
              <a:ea typeface="ＭＳ Ｐゴシック" pitchFamily="50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6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>
                <a:ea typeface="ＭＳ Ｐゴシック" pitchFamily="50" charset="-128"/>
              </a:rPr>
              <a:t>No author? Use the title, or a shortened version of the title if it’s long.</a:t>
            </a:r>
          </a:p>
          <a:p>
            <a:pPr>
              <a:buNone/>
            </a:pPr>
            <a:endParaRPr lang="en-US" altLang="ja-JP" sz="2400" dirty="0">
              <a:ea typeface="ＭＳ Ｐゴシック" pitchFamily="50" charset="-128"/>
            </a:endParaRPr>
          </a:p>
          <a:p>
            <a:pPr lvl="1"/>
            <a:r>
              <a:rPr lang="en-US" altLang="zh-CN" sz="2200" dirty="0"/>
              <a:t>“the (Deaf community’s) perception is that there’s nothing wrong. There’s nothing that needs to be fixed……” (“The Cochlear Implant Controversy</a:t>
            </a:r>
            <a:r>
              <a:rPr lang="en-US" altLang="zh-CN" sz="2200" dirty="0">
                <a:solidFill>
                  <a:srgbClr val="FF0000"/>
                </a:solidFill>
              </a:rPr>
              <a:t>,</a:t>
            </a:r>
            <a:r>
              <a:rPr lang="en-US" altLang="zh-CN" sz="2200" dirty="0"/>
              <a:t>”  </a:t>
            </a:r>
            <a:r>
              <a:rPr lang="en-US" altLang="zh-CN" sz="2200" dirty="0">
                <a:solidFill>
                  <a:srgbClr val="FF0000"/>
                </a:solidFill>
              </a:rPr>
              <a:t>Year, </a:t>
            </a:r>
            <a:r>
              <a:rPr lang="en-US" altLang="zh-CN" sz="2200" dirty="0" err="1">
                <a:solidFill>
                  <a:srgbClr val="FF0000"/>
                </a:solidFill>
              </a:rPr>
              <a:t>Para.X</a:t>
            </a:r>
            <a:r>
              <a:rPr lang="en-US" altLang="zh-CN" sz="2200" dirty="0"/>
              <a:t>)</a:t>
            </a:r>
            <a:endParaRPr lang="zh-CN" alt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2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“hit and run” quoting: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Susan </a:t>
            </a:r>
            <a:r>
              <a:rPr lang="en-US" dirty="0" err="1" smtClean="0"/>
              <a:t>Bordo</a:t>
            </a:r>
            <a:r>
              <a:rPr lang="en-US" dirty="0" smtClean="0"/>
              <a:t> writes about women and dieting. “Fiji is another example. In 1998, three years after programs from the U.S. and Britain began  broadcasting there, 62% of girls survey reported dieting.” Another point </a:t>
            </a:r>
            <a:r>
              <a:rPr lang="en-US" dirty="0" err="1" smtClean="0"/>
              <a:t>Bordo</a:t>
            </a:r>
            <a:r>
              <a:rPr lang="en-US" dirty="0" smtClean="0"/>
              <a:t> makes is that…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Using an introductory or explanatory phrase, separated from the quotation with a comma. 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 lvl="1"/>
            <a:r>
              <a:rPr lang="en-US" sz="2000" dirty="0"/>
              <a:t>Writer Joe </a:t>
            </a:r>
            <a:r>
              <a:rPr lang="en-US" sz="2000" dirty="0" err="1"/>
              <a:t>Kissell</a:t>
            </a:r>
            <a:r>
              <a:rPr lang="en-US" sz="2000" dirty="0"/>
              <a:t>, a new comer to the situation, states, “Conventional wisdom holds that someone with a cochlear implant is still deaf, and many people……” (</a:t>
            </a:r>
            <a:r>
              <a:rPr lang="en-US" sz="2000" dirty="0" err="1"/>
              <a:t>Kissell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Year, Page</a:t>
            </a:r>
            <a:r>
              <a:rPr lang="en-US" sz="2000" dirty="0"/>
              <a:t>).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An outsider,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Kissell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after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reseaching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the different sides of the controversy, agrees that 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Cohlear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Implant can offer the opportunity to be bilingual and bicultural.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6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9318</TotalTime>
  <Words>721</Words>
  <Application>Microsoft Macintosh PowerPoint</Application>
  <PresentationFormat>On-screen Show (4:3)</PresentationFormat>
  <Paragraphs>101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Advantage</vt:lpstr>
      <vt:lpstr>APA Citation Style</vt:lpstr>
      <vt:lpstr>PowerPoint Presentation</vt:lpstr>
      <vt:lpstr>PowerPoint Presentation</vt:lpstr>
      <vt:lpstr>Why use a citation style?</vt:lpstr>
      <vt:lpstr>In-text citation options</vt:lpstr>
      <vt:lpstr>In-text citation options</vt:lpstr>
      <vt:lpstr>In-text citation options</vt:lpstr>
      <vt:lpstr>Integrating quotes</vt:lpstr>
      <vt:lpstr>Integrating Quotes</vt:lpstr>
      <vt:lpstr>Options for explaining quotes</vt:lpstr>
      <vt:lpstr>Reference List Rules</vt:lpstr>
      <vt:lpstr>Reference List: Author/ Authors</vt:lpstr>
      <vt:lpstr>Chapters from a book </vt:lpstr>
      <vt:lpstr>Online &amp; Print Newspaper/ Periodicals</vt:lpstr>
      <vt:lpstr>Online and Print Journal Articles</vt:lpstr>
      <vt:lpstr>Clips from YouTube </vt:lpstr>
      <vt:lpstr>PowerPoint Presentation</vt:lpstr>
      <vt:lpstr>APA Activity </vt:lpstr>
      <vt:lpstr>Where can you learn more?</vt:lpstr>
      <vt:lpstr>http://owl.english.purdue.edu/owl/resource/560/01/  </vt:lpstr>
      <vt:lpstr>http://www.bibme.org/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Citation Style</dc:title>
  <dc:creator>Brooke Ricker</dc:creator>
  <cp:lastModifiedBy>Morgan Patkos</cp:lastModifiedBy>
  <cp:revision>30</cp:revision>
  <dcterms:created xsi:type="dcterms:W3CDTF">2012-03-12T16:11:36Z</dcterms:created>
  <dcterms:modified xsi:type="dcterms:W3CDTF">2012-03-13T02:58:58Z</dcterms:modified>
</cp:coreProperties>
</file>