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83" r:id="rId19"/>
    <p:sldId id="284" r:id="rId20"/>
    <p:sldId id="285" r:id="rId21"/>
    <p:sldId id="286" r:id="rId22"/>
    <p:sldId id="287" r:id="rId23"/>
    <p:sldId id="265" r:id="rId24"/>
    <p:sldId id="266" r:id="rId25"/>
    <p:sldId id="267" r:id="rId26"/>
    <p:sldId id="268" r:id="rId27"/>
    <p:sldId id="270" r:id="rId28"/>
    <p:sldId id="271" r:id="rId29"/>
    <p:sldId id="272" r:id="rId30"/>
    <p:sldId id="273" r:id="rId31"/>
    <p:sldId id="282" r:id="rId32"/>
    <p:sldId id="288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95" autoAdjust="0"/>
  </p:normalViewPr>
  <p:slideViewPr>
    <p:cSldViewPr>
      <p:cViewPr varScale="1">
        <p:scale>
          <a:sx n="91" d="100"/>
          <a:sy n="91" d="100"/>
        </p:scale>
        <p:origin x="-1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349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D1F30-E441-42D7-AB85-7D0D0ECF196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94181A-DFE9-4AFD-BAC7-2D44C11D31C1}">
      <dgm:prSet phldrT="[文本]"/>
      <dgm:spPr/>
      <dgm:t>
        <a:bodyPr/>
        <a:lstStyle/>
        <a:p>
          <a:r>
            <a:rPr lang="en-US" altLang="zh-CN" dirty="0" smtClean="0"/>
            <a:t>Students’ participation</a:t>
          </a:r>
          <a:endParaRPr lang="zh-CN" altLang="en-US" dirty="0"/>
        </a:p>
      </dgm:t>
    </dgm:pt>
    <dgm:pt modelId="{39945AE8-DBC0-4A23-82FB-EB63EA9FF634}" type="parTrans" cxnId="{49FB7D5C-928E-45F3-8996-9157649244FB}">
      <dgm:prSet/>
      <dgm:spPr/>
      <dgm:t>
        <a:bodyPr/>
        <a:lstStyle/>
        <a:p>
          <a:endParaRPr lang="zh-CN" altLang="en-US"/>
        </a:p>
      </dgm:t>
    </dgm:pt>
    <dgm:pt modelId="{1F7608A5-7E90-4792-B45E-E860D38A2FAF}" type="sibTrans" cxnId="{49FB7D5C-928E-45F3-8996-9157649244FB}">
      <dgm:prSet/>
      <dgm:spPr/>
      <dgm:t>
        <a:bodyPr/>
        <a:lstStyle/>
        <a:p>
          <a:endParaRPr lang="zh-CN" altLang="en-US"/>
        </a:p>
      </dgm:t>
    </dgm:pt>
    <dgm:pt modelId="{3EEB4118-EBD9-44D1-A202-3788B28D9194}">
      <dgm:prSet phldrT="[文本]"/>
      <dgm:spPr/>
      <dgm:t>
        <a:bodyPr/>
        <a:lstStyle/>
        <a:p>
          <a:r>
            <a:rPr lang="en-US" altLang="zh-CN" dirty="0" smtClean="0"/>
            <a:t>Teacher’s pedagogical goals</a:t>
          </a:r>
          <a:endParaRPr lang="zh-CN" altLang="en-US" dirty="0"/>
        </a:p>
      </dgm:t>
    </dgm:pt>
    <dgm:pt modelId="{A7C5D24B-34C2-4D24-BF80-308C255FEF16}" type="parTrans" cxnId="{DFB45135-54DE-48FE-9AD3-56A28443C570}">
      <dgm:prSet/>
      <dgm:spPr/>
      <dgm:t>
        <a:bodyPr/>
        <a:lstStyle/>
        <a:p>
          <a:endParaRPr lang="zh-CN" altLang="en-US"/>
        </a:p>
      </dgm:t>
    </dgm:pt>
    <dgm:pt modelId="{D88DB961-FF96-42CA-8DC2-B2B86CF1E281}" type="sibTrans" cxnId="{DFB45135-54DE-48FE-9AD3-56A28443C570}">
      <dgm:prSet/>
      <dgm:spPr/>
      <dgm:t>
        <a:bodyPr/>
        <a:lstStyle/>
        <a:p>
          <a:endParaRPr lang="zh-CN" altLang="en-US"/>
        </a:p>
      </dgm:t>
    </dgm:pt>
    <dgm:pt modelId="{F6F91033-4F43-4CED-AC4D-97C868378AF8}">
      <dgm:prSet phldrT="[文本]"/>
      <dgm:spPr/>
      <dgm:t>
        <a:bodyPr/>
        <a:lstStyle/>
        <a:p>
          <a:r>
            <a:rPr lang="en-US" altLang="zh-CN" dirty="0" smtClean="0"/>
            <a:t>Teacher’s language use</a:t>
          </a:r>
          <a:endParaRPr lang="zh-CN" altLang="en-US" dirty="0"/>
        </a:p>
      </dgm:t>
    </dgm:pt>
    <dgm:pt modelId="{7B12D9F1-0204-4D61-8DB8-69CB9EFFB20A}" type="parTrans" cxnId="{902FF877-1EB4-492F-94B9-DF34D250D8C9}">
      <dgm:prSet/>
      <dgm:spPr/>
      <dgm:t>
        <a:bodyPr/>
        <a:lstStyle/>
        <a:p>
          <a:endParaRPr lang="zh-CN" altLang="en-US"/>
        </a:p>
      </dgm:t>
    </dgm:pt>
    <dgm:pt modelId="{73074882-82C4-4E51-8EFF-A8282E92BB11}" type="sibTrans" cxnId="{902FF877-1EB4-492F-94B9-DF34D250D8C9}">
      <dgm:prSet/>
      <dgm:spPr/>
      <dgm:t>
        <a:bodyPr/>
        <a:lstStyle/>
        <a:p>
          <a:endParaRPr lang="zh-CN" altLang="en-US"/>
        </a:p>
      </dgm:t>
    </dgm:pt>
    <dgm:pt modelId="{7C159135-BFB4-42E4-83D5-50B7B5D55622}" type="pres">
      <dgm:prSet presAssocID="{DF1D1F30-E441-42D7-AB85-7D0D0ECF19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5C85B25-19F9-47B1-BF4C-E32BBD0887EE}" type="pres">
      <dgm:prSet presAssocID="{7F94181A-DFE9-4AFD-BAC7-2D44C11D31C1}" presName="centerShape" presStyleLbl="node0" presStyleIdx="0" presStyleCnt="1" custLinFactNeighborX="183" custLinFactNeighborY="4753"/>
      <dgm:spPr/>
      <dgm:t>
        <a:bodyPr/>
        <a:lstStyle/>
        <a:p>
          <a:endParaRPr lang="zh-CN" altLang="en-US"/>
        </a:p>
      </dgm:t>
    </dgm:pt>
    <dgm:pt modelId="{7E7F4CF7-2CB1-46A8-A593-578A57EE4142}" type="pres">
      <dgm:prSet presAssocID="{A7C5D24B-34C2-4D24-BF80-308C255FEF16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DC1E8619-942A-4383-8A15-6A8CFFF96E10}" type="pres">
      <dgm:prSet presAssocID="{3EEB4118-EBD9-44D1-A202-3788B28D919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78A2F1-627A-4864-84BB-D8D7684BE329}" type="pres">
      <dgm:prSet presAssocID="{7B12D9F1-0204-4D61-8DB8-69CB9EFFB20A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36921B09-B340-44C5-83C9-94EDB7532B89}" type="pres">
      <dgm:prSet presAssocID="{F6F91033-4F43-4CED-AC4D-97C868378AF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397820-C179-49E2-B640-E6A9DC039F78}" type="presOf" srcId="{7F94181A-DFE9-4AFD-BAC7-2D44C11D31C1}" destId="{25C85B25-19F9-47B1-BF4C-E32BBD0887EE}" srcOrd="0" destOrd="0" presId="urn:microsoft.com/office/officeart/2005/8/layout/radial4"/>
    <dgm:cxn modelId="{8A0E70EE-EDBD-441E-A398-3AB180FA16B0}" type="presOf" srcId="{DF1D1F30-E441-42D7-AB85-7D0D0ECF1963}" destId="{7C159135-BFB4-42E4-83D5-50B7B5D55622}" srcOrd="0" destOrd="0" presId="urn:microsoft.com/office/officeart/2005/8/layout/radial4"/>
    <dgm:cxn modelId="{502B42B7-9217-4F09-99B3-D46F184519E3}" type="presOf" srcId="{F6F91033-4F43-4CED-AC4D-97C868378AF8}" destId="{36921B09-B340-44C5-83C9-94EDB7532B89}" srcOrd="0" destOrd="0" presId="urn:microsoft.com/office/officeart/2005/8/layout/radial4"/>
    <dgm:cxn modelId="{902FF877-1EB4-492F-94B9-DF34D250D8C9}" srcId="{7F94181A-DFE9-4AFD-BAC7-2D44C11D31C1}" destId="{F6F91033-4F43-4CED-AC4D-97C868378AF8}" srcOrd="1" destOrd="0" parTransId="{7B12D9F1-0204-4D61-8DB8-69CB9EFFB20A}" sibTransId="{73074882-82C4-4E51-8EFF-A8282E92BB11}"/>
    <dgm:cxn modelId="{9F346B60-6A54-41CC-9990-160E6AC09556}" type="presOf" srcId="{7B12D9F1-0204-4D61-8DB8-69CB9EFFB20A}" destId="{8078A2F1-627A-4864-84BB-D8D7684BE329}" srcOrd="0" destOrd="0" presId="urn:microsoft.com/office/officeart/2005/8/layout/radial4"/>
    <dgm:cxn modelId="{49FB7D5C-928E-45F3-8996-9157649244FB}" srcId="{DF1D1F30-E441-42D7-AB85-7D0D0ECF1963}" destId="{7F94181A-DFE9-4AFD-BAC7-2D44C11D31C1}" srcOrd="0" destOrd="0" parTransId="{39945AE8-DBC0-4A23-82FB-EB63EA9FF634}" sibTransId="{1F7608A5-7E90-4792-B45E-E860D38A2FAF}"/>
    <dgm:cxn modelId="{C460174C-98CB-4E4C-9BE3-E87AD4CCF0FA}" type="presOf" srcId="{A7C5D24B-34C2-4D24-BF80-308C255FEF16}" destId="{7E7F4CF7-2CB1-46A8-A593-578A57EE4142}" srcOrd="0" destOrd="0" presId="urn:microsoft.com/office/officeart/2005/8/layout/radial4"/>
    <dgm:cxn modelId="{4AF79546-5377-4B7D-B168-27CC507260E9}" type="presOf" srcId="{3EEB4118-EBD9-44D1-A202-3788B28D9194}" destId="{DC1E8619-942A-4383-8A15-6A8CFFF96E10}" srcOrd="0" destOrd="0" presId="urn:microsoft.com/office/officeart/2005/8/layout/radial4"/>
    <dgm:cxn modelId="{DFB45135-54DE-48FE-9AD3-56A28443C570}" srcId="{7F94181A-DFE9-4AFD-BAC7-2D44C11D31C1}" destId="{3EEB4118-EBD9-44D1-A202-3788B28D9194}" srcOrd="0" destOrd="0" parTransId="{A7C5D24B-34C2-4D24-BF80-308C255FEF16}" sibTransId="{D88DB961-FF96-42CA-8DC2-B2B86CF1E281}"/>
    <dgm:cxn modelId="{EA84EFA5-717D-42C4-A1CE-99BE07282374}" type="presParOf" srcId="{7C159135-BFB4-42E4-83D5-50B7B5D55622}" destId="{25C85B25-19F9-47B1-BF4C-E32BBD0887EE}" srcOrd="0" destOrd="0" presId="urn:microsoft.com/office/officeart/2005/8/layout/radial4"/>
    <dgm:cxn modelId="{5AF3C99E-E008-4D11-8C44-171EBA1E56FD}" type="presParOf" srcId="{7C159135-BFB4-42E4-83D5-50B7B5D55622}" destId="{7E7F4CF7-2CB1-46A8-A593-578A57EE4142}" srcOrd="1" destOrd="0" presId="urn:microsoft.com/office/officeart/2005/8/layout/radial4"/>
    <dgm:cxn modelId="{0ADD3163-60AF-4BF0-8B30-3CA8B826E468}" type="presParOf" srcId="{7C159135-BFB4-42E4-83D5-50B7B5D55622}" destId="{DC1E8619-942A-4383-8A15-6A8CFFF96E10}" srcOrd="2" destOrd="0" presId="urn:microsoft.com/office/officeart/2005/8/layout/radial4"/>
    <dgm:cxn modelId="{30967E33-C273-4E3D-B6AA-C5E2610A8F18}" type="presParOf" srcId="{7C159135-BFB4-42E4-83D5-50B7B5D55622}" destId="{8078A2F1-627A-4864-84BB-D8D7684BE329}" srcOrd="3" destOrd="0" presId="urn:microsoft.com/office/officeart/2005/8/layout/radial4"/>
    <dgm:cxn modelId="{92F645CB-9693-4CA9-87FE-4576D4B3DA50}" type="presParOf" srcId="{7C159135-BFB4-42E4-83D5-50B7B5D55622}" destId="{36921B09-B340-44C5-83C9-94EDB7532B8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5B25-19F9-47B1-BF4C-E32BBD0887EE}">
      <dsp:nvSpPr>
        <dsp:cNvPr id="0" name=""/>
        <dsp:cNvSpPr/>
      </dsp:nvSpPr>
      <dsp:spPr>
        <a:xfrm>
          <a:off x="2828935" y="2516224"/>
          <a:ext cx="2597467" cy="259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Students’ participation</a:t>
          </a:r>
          <a:endParaRPr lang="zh-CN" altLang="en-US" sz="2700" kern="1200" dirty="0"/>
        </a:p>
      </dsp:txBody>
      <dsp:txXfrm>
        <a:off x="3209325" y="2896614"/>
        <a:ext cx="1836687" cy="1836687"/>
      </dsp:txXfrm>
    </dsp:sp>
    <dsp:sp modelId="{7E7F4CF7-2CB1-46A8-A593-578A57EE4142}">
      <dsp:nvSpPr>
        <dsp:cNvPr id="0" name=""/>
        <dsp:cNvSpPr/>
      </dsp:nvSpPr>
      <dsp:spPr>
        <a:xfrm rot="13145887">
          <a:off x="977350" y="1817593"/>
          <a:ext cx="2295769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E8619-942A-4383-8A15-6A8CFFF96E10}">
      <dsp:nvSpPr>
        <dsp:cNvPr id="0" name=""/>
        <dsp:cNvSpPr/>
      </dsp:nvSpPr>
      <dsp:spPr>
        <a:xfrm>
          <a:off x="602" y="476781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Teacher’s pedagogical goals</a:t>
          </a:r>
          <a:endParaRPr lang="zh-CN" altLang="en-US" sz="3600" kern="1200" dirty="0"/>
        </a:p>
      </dsp:txBody>
      <dsp:txXfrm>
        <a:off x="58421" y="534600"/>
        <a:ext cx="2351956" cy="1858437"/>
      </dsp:txXfrm>
    </dsp:sp>
    <dsp:sp modelId="{8078A2F1-627A-4864-84BB-D8D7684BE329}">
      <dsp:nvSpPr>
        <dsp:cNvPr id="0" name=""/>
        <dsp:cNvSpPr/>
      </dsp:nvSpPr>
      <dsp:spPr>
        <a:xfrm rot="19239064">
          <a:off x="4976365" y="1815512"/>
          <a:ext cx="2276925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21B09-B340-44C5-83C9-94EDB7532B89}">
      <dsp:nvSpPr>
        <dsp:cNvPr id="0" name=""/>
        <dsp:cNvSpPr/>
      </dsp:nvSpPr>
      <dsp:spPr>
        <a:xfrm>
          <a:off x="5761403" y="476781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Teacher’s language use</a:t>
          </a:r>
          <a:endParaRPr lang="zh-CN" altLang="en-US" sz="3600" kern="1200" dirty="0"/>
        </a:p>
      </dsp:txBody>
      <dsp:txXfrm>
        <a:off x="5819222" y="534600"/>
        <a:ext cx="2351956" cy="1858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2DB6-ECE4-4778-ACA5-11030AA1CD07}" type="datetimeFigureOut">
              <a:rPr lang="zh-TW" altLang="en-US" smtClean="0"/>
              <a:pPr/>
              <a:t>4/16/13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BBD1-F24F-4987-8E8C-51FD7FBA04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IECP Reading Level 2 Classroom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Christine, Maggie, Ellen and Qin</a:t>
            </a:r>
          </a:p>
          <a:p>
            <a:r>
              <a:rPr lang="en-US" altLang="zh-TW" dirty="0" smtClean="0"/>
              <a:t>4/16/2013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2" y="304801"/>
            <a:ext cx="8401341" cy="6335665"/>
          </a:xfrm>
        </p:spPr>
      </p:pic>
    </p:spTree>
    <p:extLst>
      <p:ext uri="{BB962C8B-B14F-4D97-AF65-F5344CB8AC3E}">
        <p14:creationId xmlns:p14="http://schemas.microsoft.com/office/powerpoint/2010/main" val="240521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Functions of teacher’s </a:t>
            </a:r>
            <a:r>
              <a:rPr lang="en-US" altLang="zh-TW" b="1" dirty="0" smtClean="0"/>
              <a:t>questions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Activity 1 “Words in discussion” : Mostly used questions with scaffolding functions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Activity 2 “</a:t>
            </a:r>
            <a:r>
              <a:rPr lang="en-US" altLang="zh-TW" sz="2800" dirty="0"/>
              <a:t>“introduction of </a:t>
            </a:r>
            <a:r>
              <a:rPr lang="en-US" altLang="zh-TW" sz="2800" dirty="0" smtClean="0"/>
              <a:t>vocabulary”: Mostly used display question</a:t>
            </a:r>
          </a:p>
          <a:p>
            <a:endParaRPr lang="en-US" altLang="zh-TW" sz="2800" dirty="0"/>
          </a:p>
          <a:p>
            <a:pPr>
              <a:buNone/>
            </a:pPr>
            <a:r>
              <a:rPr lang="en-US" altLang="zh-TW" sz="2800" dirty="0" smtClean="0">
                <a:sym typeface="Wingdings" pitchFamily="2" charset="2"/>
              </a:rPr>
              <a:t> strongly influenced students’ participation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 </a:t>
            </a:r>
            <a:r>
              <a:rPr lang="en-US" altLang="zh-TW" sz="3200" b="1" dirty="0" smtClean="0"/>
              <a:t>Questions with scaffolding functions -</a:t>
            </a:r>
            <a:r>
              <a:rPr lang="en-US" altLang="zh-TW" sz="3200" b="1" dirty="0"/>
              <a:t>A</a:t>
            </a:r>
            <a:r>
              <a:rPr lang="en-US" altLang="zh-TW" sz="3200" b="1" dirty="0" smtClean="0"/>
              <a:t>ctivity 1 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Recruitment (R) to draw students’ attention to the task (lines 55-58) 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pPr>
              <a:buNone/>
            </a:pPr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(R)ensuring student’s participation (lines 82-84)</a:t>
            </a:r>
            <a:endParaRPr lang="zh-TW" alt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88192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8496944" cy="88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8892481" cy="7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Questions with scaffolding functions -Activity 1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altLang="zh-TW" sz="2400" dirty="0" smtClean="0"/>
              <a:t>Direction </a:t>
            </a:r>
            <a:r>
              <a:rPr lang="en-US" altLang="zh-TW" sz="2400" dirty="0"/>
              <a:t>Maintenance-Clarification Request (DM-CR) to ask for clarification and elaboration from the student (lines 30, 40, 66). </a:t>
            </a:r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99636"/>
            <a:ext cx="8352928" cy="46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 smtClean="0"/>
              <a:t>Questions with scaffolding functions -Activity 1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Reduction in degrees of freedom (RDF) is used when students have trouble in providing correct answers and </a:t>
            </a:r>
            <a:r>
              <a:rPr lang="en-US" altLang="zh-TW" sz="2400" dirty="0" smtClean="0"/>
              <a:t>by </a:t>
            </a:r>
            <a:r>
              <a:rPr lang="en-US" altLang="zh-TW" sz="2400" dirty="0"/>
              <a:t>changing vocabulary (lines 69-77).</a:t>
            </a: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3"/>
            <a:ext cx="912571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/>
              <a:t>Display questions –Activity 2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The </a:t>
            </a:r>
            <a:r>
              <a:rPr lang="en-US" altLang="zh-TW" sz="2800" dirty="0"/>
              <a:t>teacher mostly used the two display </a:t>
            </a:r>
            <a:r>
              <a:rPr lang="en-US" altLang="zh-TW" sz="2800" dirty="0" smtClean="0"/>
              <a:t>questions:</a:t>
            </a:r>
          </a:p>
          <a:p>
            <a:r>
              <a:rPr lang="en-US" altLang="zh-TW" sz="2800" dirty="0" smtClean="0"/>
              <a:t>Asking </a:t>
            </a:r>
            <a:r>
              <a:rPr lang="en-US" altLang="zh-TW" sz="2800" dirty="0"/>
              <a:t>students the part of speech of a vocabulary, such as in line </a:t>
            </a:r>
            <a:r>
              <a:rPr lang="en-US" altLang="zh-TW" sz="2800" dirty="0" smtClean="0"/>
              <a:t>162, 176, 194, 205, etc. </a:t>
            </a:r>
          </a:p>
          <a:p>
            <a:endParaRPr lang="en-US" altLang="zh-TW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96" y="4005064"/>
            <a:ext cx="89419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Display questions –Activity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/>
          <a:lstStyle/>
          <a:p>
            <a:r>
              <a:rPr lang="en-US" altLang="zh-TW" sz="2800" dirty="0" smtClean="0"/>
              <a:t>Asking students for the right answer from a list of choices in line 166, 181, 214</a:t>
            </a:r>
            <a:endParaRPr lang="zh-TW" altLang="en-US" sz="2800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8856984" cy="118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Functions of teacher’s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A</a:t>
            </a:r>
            <a:r>
              <a:rPr lang="en-US" altLang="zh-TW" sz="2800" dirty="0" smtClean="0"/>
              <a:t>ctivity 1: </a:t>
            </a:r>
          </a:p>
          <a:p>
            <a:pPr>
              <a:buNone/>
            </a:pPr>
            <a:r>
              <a:rPr lang="en-US" altLang="zh-TW" sz="2800" dirty="0" smtClean="0"/>
              <a:t>    Used questions with scaffolding functions </a:t>
            </a:r>
            <a:r>
              <a:rPr lang="en-US" altLang="zh-TW" sz="2800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altLang="zh-TW" sz="2800" dirty="0">
                <a:sym typeface="Wingdings" pitchFamily="2" charset="2"/>
              </a:rPr>
              <a:t> </a:t>
            </a:r>
            <a:r>
              <a:rPr lang="en-US" altLang="zh-TW" sz="2800" dirty="0" smtClean="0">
                <a:sym typeface="Wingdings" pitchFamily="2" charset="2"/>
              </a:rPr>
              <a:t>   </a:t>
            </a:r>
            <a:r>
              <a:rPr lang="en-US" altLang="zh-TW" sz="2800" dirty="0" smtClean="0"/>
              <a:t>Assisted </a:t>
            </a:r>
            <a:r>
              <a:rPr lang="en-US" altLang="zh-TW" sz="2800" dirty="0"/>
              <a:t>students’ comprehension </a:t>
            </a:r>
            <a:r>
              <a:rPr lang="en-US" altLang="zh-TW" sz="2800" dirty="0" smtClean="0"/>
              <a:t>and maximized </a:t>
            </a:r>
            <a:r>
              <a:rPr lang="en-US" altLang="zh-TW" sz="2800" dirty="0"/>
              <a:t>students’ </a:t>
            </a:r>
            <a:r>
              <a:rPr lang="en-US" altLang="zh-TW" sz="2800" dirty="0" smtClean="0"/>
              <a:t>participation</a:t>
            </a:r>
          </a:p>
          <a:p>
            <a:r>
              <a:rPr lang="en-US" altLang="zh-TW" sz="2800" dirty="0" smtClean="0"/>
              <a:t>Activity 2:</a:t>
            </a:r>
          </a:p>
          <a:p>
            <a:pPr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With </a:t>
            </a:r>
            <a:r>
              <a:rPr lang="en-US" altLang="zh-TW" sz="2800" dirty="0"/>
              <a:t>constant use of display </a:t>
            </a:r>
            <a:r>
              <a:rPr lang="en-US" altLang="zh-TW" sz="2800" dirty="0" smtClean="0"/>
              <a:t>questions</a:t>
            </a:r>
            <a:r>
              <a:rPr lang="en-US" altLang="zh-TW" sz="2800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altLang="zh-TW" sz="2800" dirty="0">
                <a:sym typeface="Wingdings" pitchFamily="2" charset="2"/>
              </a:rPr>
              <a:t> </a:t>
            </a:r>
            <a:r>
              <a:rPr lang="en-US" altLang="zh-TW" sz="2800" dirty="0" smtClean="0">
                <a:sym typeface="Wingdings" pitchFamily="2" charset="2"/>
              </a:rPr>
              <a:t>   </a:t>
            </a:r>
            <a:r>
              <a:rPr lang="en-US" altLang="zh-TW" sz="2800" dirty="0">
                <a:sym typeface="Wingdings" pitchFamily="2" charset="2"/>
              </a:rPr>
              <a:t>T</a:t>
            </a:r>
            <a:r>
              <a:rPr lang="en-US" altLang="zh-TW" sz="2800" dirty="0" smtClean="0"/>
              <a:t>he </a:t>
            </a:r>
            <a:r>
              <a:rPr lang="en-US" altLang="zh-TW" sz="2800" dirty="0"/>
              <a:t>teacher-student interaction were almost controlled by the teacher and the response from the students were close to recitation than the classroom </a:t>
            </a:r>
            <a:r>
              <a:rPr lang="en-US" altLang="zh-TW" sz="2800" dirty="0" smtClean="0"/>
              <a:t>dialogue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Types of talk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921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dirty="0" err="1" smtClean="0"/>
              <a:t>Disputational</a:t>
            </a:r>
            <a:r>
              <a:rPr kumimoji="1" lang="en-US" altLang="zh-CN" dirty="0" smtClean="0"/>
              <a:t> talk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Cumulative talk: </a:t>
            </a:r>
          </a:p>
          <a:p>
            <a:pPr lvl="1"/>
            <a:r>
              <a:rPr kumimoji="1" lang="en-US" altLang="zh-CN" dirty="0" smtClean="0"/>
              <a:t> positively and uncritically</a:t>
            </a:r>
          </a:p>
          <a:p>
            <a:pPr lvl="1"/>
            <a:r>
              <a:rPr kumimoji="1" lang="en-US" altLang="zh-CN" dirty="0" smtClean="0"/>
              <a:t>Joint, additive contribution</a:t>
            </a:r>
          </a:p>
          <a:p>
            <a:pPr lvl="1"/>
            <a:r>
              <a:rPr kumimoji="1" lang="en-US" altLang="zh-CN" dirty="0" smtClean="0"/>
              <a:t>Construct common knowledge by accumulation</a:t>
            </a:r>
          </a:p>
          <a:p>
            <a:pPr lvl="1"/>
            <a:r>
              <a:rPr kumimoji="1" lang="en-US" altLang="zh-CN" dirty="0" smtClean="0"/>
              <a:t>Repetition, confirmation &amp; elaboration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Exploratory talk:</a:t>
            </a:r>
          </a:p>
          <a:p>
            <a:pPr lvl="1"/>
            <a:r>
              <a:rPr kumimoji="1" lang="en-US" altLang="zh-CN" dirty="0" smtClean="0"/>
              <a:t>Engage critically but constructively</a:t>
            </a:r>
          </a:p>
          <a:p>
            <a:pPr lvl="1"/>
            <a:r>
              <a:rPr kumimoji="1" lang="en-US" altLang="zh-CN" dirty="0" smtClean="0"/>
              <a:t>Reasons and explanations are explicit </a:t>
            </a:r>
          </a:p>
          <a:p>
            <a:pPr lvl="1"/>
            <a:r>
              <a:rPr kumimoji="1" lang="en-US" altLang="zh-CN" dirty="0" smtClean="0"/>
              <a:t>Challenge ideas, then give reasoning </a:t>
            </a:r>
          </a:p>
          <a:p>
            <a:pPr lvl="1"/>
            <a:r>
              <a:rPr kumimoji="1" lang="en-US" altLang="zh-CN" dirty="0" smtClean="0"/>
              <a:t>All parties actively participate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Representational speech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25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Cumulative Talk</a:t>
            </a:r>
            <a:endParaRPr kumimoji="1"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164353"/>
            <a:ext cx="339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Data Set 1: </a:t>
            </a:r>
            <a:r>
              <a:rPr lang="en-US" altLang="zh-CN" dirty="0" smtClean="0"/>
              <a:t>Words </a:t>
            </a:r>
            <a:r>
              <a:rPr lang="en-US" altLang="zh-CN" dirty="0"/>
              <a:t>in </a:t>
            </a:r>
            <a:r>
              <a:rPr lang="en-US" altLang="zh-CN" dirty="0" smtClean="0"/>
              <a:t>Discussion</a:t>
            </a:r>
            <a:r>
              <a:rPr lang="en-US" altLang="zh-CN" dirty="0" smtClean="0">
                <a:effectLst/>
              </a:rPr>
              <a:t> 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pic>
        <p:nvPicPr>
          <p:cNvPr id="13" name="内容占位符 12" descr="Screen Shot 2013-04-15 at 5.17.0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3" b="-537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0012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Classroom Setting:</a:t>
            </a:r>
          </a:p>
          <a:p>
            <a:pPr lvl="1"/>
            <a:r>
              <a:rPr lang="en-US" altLang="zh-TW" sz="2400" dirty="0" smtClean="0"/>
              <a:t>IECP Level 2 Reading</a:t>
            </a:r>
          </a:p>
          <a:p>
            <a:pPr lvl="1"/>
            <a:r>
              <a:rPr lang="en-US" altLang="zh-TW" sz="2400" dirty="0" smtClean="0"/>
              <a:t>Intermediate Level</a:t>
            </a:r>
          </a:p>
          <a:p>
            <a:pPr lvl="1"/>
            <a:r>
              <a:rPr lang="en-US" altLang="zh-TW" sz="2400" dirty="0" smtClean="0"/>
              <a:t>10 students </a:t>
            </a:r>
            <a:endParaRPr lang="en-US" altLang="zh-TW" sz="2400" dirty="0" smtClean="0"/>
          </a:p>
          <a:p>
            <a:r>
              <a:rPr lang="en-US" altLang="zh-TW" dirty="0" smtClean="0"/>
              <a:t>Course </a:t>
            </a:r>
            <a:r>
              <a:rPr lang="en-US" altLang="zh-TW" dirty="0" smtClean="0"/>
              <a:t>Objectives:</a:t>
            </a:r>
          </a:p>
          <a:p>
            <a:pPr lvl="1"/>
            <a:r>
              <a:rPr lang="en-US" altLang="zh-TW" sz="2400" dirty="0" smtClean="0"/>
              <a:t>reading </a:t>
            </a:r>
            <a:r>
              <a:rPr lang="en-US" altLang="zh-TW" sz="2400" dirty="0"/>
              <a:t>comprehension 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vocabulary development</a:t>
            </a:r>
          </a:p>
          <a:p>
            <a:r>
              <a:rPr lang="en-US" altLang="zh-TW" dirty="0" smtClean="0"/>
              <a:t>Lesson Process:</a:t>
            </a:r>
          </a:p>
          <a:p>
            <a:pPr lvl="1"/>
            <a:r>
              <a:rPr lang="en-US" altLang="zh-TW" sz="2400" dirty="0" smtClean="0"/>
              <a:t>Warm up---“Words in discussion” activity</a:t>
            </a:r>
          </a:p>
          <a:p>
            <a:pPr lvl="1"/>
            <a:r>
              <a:rPr lang="en-US" altLang="zh-TW" sz="2400" dirty="0" smtClean="0"/>
              <a:t>Check answers to homework---Discuss problems</a:t>
            </a:r>
          </a:p>
          <a:p>
            <a:pPr lvl="1"/>
            <a:r>
              <a:rPr lang="en-US" altLang="zh-TW" sz="2400" dirty="0" smtClean="0"/>
              <a:t>Introduce chapter 5--- “Words in Context” 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Screen Shot 2013-04-15 at 5.17.4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50" b="-15650"/>
          <a:stretch>
            <a:fillRect/>
          </a:stretch>
        </p:blipFill>
        <p:spPr>
          <a:xfrm>
            <a:off x="457200" y="0"/>
            <a:ext cx="8229600" cy="4525963"/>
          </a:xfrm>
        </p:spPr>
      </p:pic>
      <p:sp>
        <p:nvSpPr>
          <p:cNvPr id="7" name="文本框 6"/>
          <p:cNvSpPr txBox="1"/>
          <p:nvPr/>
        </p:nvSpPr>
        <p:spPr>
          <a:xfrm>
            <a:off x="457200" y="4525963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Built on each other’s talk, help classmate to express the meaning, complete each other’s sentence, positively construct the conversation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through repetition, confirmation and elaboration.</a:t>
            </a:r>
            <a:endParaRPr kumimoji="1"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890494" y="7231530"/>
            <a:ext cx="805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Pedagogical goal: 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57200" y="5882626"/>
            <a:ext cx="733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Pedagogical goal: generate oral communication using newly learned words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2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Exploratory Talk</a:t>
            </a:r>
            <a:endParaRPr kumimoji="1" lang="zh-CN" altLang="en-US" b="1" dirty="0"/>
          </a:p>
        </p:txBody>
      </p:sp>
      <p:pic>
        <p:nvPicPr>
          <p:cNvPr id="4" name="内容占位符 3" descr="Screen Shot 2013-04-15 at 5.21.1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243" b="-57243"/>
          <a:stretch>
            <a:fillRect/>
          </a:stretch>
        </p:blipFill>
        <p:spPr>
          <a:xfrm>
            <a:off x="467544" y="692696"/>
            <a:ext cx="8229600" cy="4465916"/>
          </a:xfrm>
        </p:spPr>
      </p:pic>
      <p:sp>
        <p:nvSpPr>
          <p:cNvPr id="5" name="文本框 4"/>
          <p:cNvSpPr txBox="1"/>
          <p:nvPr/>
        </p:nvSpPr>
        <p:spPr>
          <a:xfrm>
            <a:off x="806824" y="5274235"/>
            <a:ext cx="633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 sign, a beginning of exploratory talk,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but was killed very soon.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687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Teacher’s monologue (</a:t>
            </a:r>
            <a:r>
              <a:rPr kumimoji="1" lang="en-US" altLang="zh-CN" sz="1800" dirty="0" smtClean="0"/>
              <a:t>line 149-155, 158-162</a:t>
            </a:r>
            <a:r>
              <a:rPr kumimoji="1" lang="en-US" altLang="zh-CN" dirty="0" smtClean="0"/>
              <a:t>…)</a:t>
            </a:r>
          </a:p>
          <a:p>
            <a:r>
              <a:rPr kumimoji="1" lang="en-US" altLang="zh-CN" dirty="0" smtClean="0"/>
              <a:t>Display questions and fixed answers</a:t>
            </a:r>
          </a:p>
          <a:p>
            <a:r>
              <a:rPr kumimoji="1" lang="en-US" altLang="zh-CN" dirty="0" smtClean="0"/>
              <a:t>Avoidance of students’ response</a:t>
            </a:r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Pedagogical goal: learn 10 new words in a limited time</a:t>
            </a:r>
          </a:p>
          <a:p>
            <a:endParaRPr kumimoji="1"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49411" y="274638"/>
            <a:ext cx="443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Data set 2: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ntroduction of </a:t>
            </a:r>
            <a:r>
              <a:rPr kumimoji="1" lang="en-US" altLang="zh-CN" dirty="0"/>
              <a:t>V</a:t>
            </a:r>
            <a:r>
              <a:rPr kumimoji="1" lang="en-US" altLang="zh-CN" dirty="0" smtClean="0"/>
              <a:t>ocabulary</a:t>
            </a:r>
            <a:endParaRPr kumimoji="1" lang="zh-CN" altLang="en-US" dirty="0"/>
          </a:p>
        </p:txBody>
      </p:sp>
      <p:pic>
        <p:nvPicPr>
          <p:cNvPr id="5" name="图片 4" descr="Screen Shot 2013-04-16 at 1.4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820472" cy="377952"/>
          </a:xfrm>
          <a:prstGeom prst="rect">
            <a:avLst/>
          </a:prstGeom>
        </p:spPr>
      </p:pic>
      <p:pic>
        <p:nvPicPr>
          <p:cNvPr id="6" name="图片 5" descr="Screen Shot 2013-04-16 at 1.4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87157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SETT/Modes-Activity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Fingerprint 1:</a:t>
            </a:r>
          </a:p>
          <a:p>
            <a:pPr marL="457200" lvl="1" indent="0">
              <a:buNone/>
            </a:pPr>
            <a:r>
              <a:rPr lang="en-US" dirty="0" smtClean="0"/>
              <a:t>Managerial Mode------</a:t>
            </a:r>
            <a:r>
              <a:rPr lang="en-US" u="sng" dirty="0" smtClean="0"/>
              <a:t>Material/Classroom Context Mode</a:t>
            </a:r>
            <a:r>
              <a:rPr lang="en-US" dirty="0" smtClean="0"/>
              <a:t>------Managerial Mode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(data)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1799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5105400"/>
            <a:ext cx="9144000" cy="11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SETT/Modes-Activity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Material/Classroom Context Mode:</a:t>
            </a:r>
          </a:p>
          <a:p>
            <a:pPr lvl="1"/>
            <a:r>
              <a:rPr lang="en-US" dirty="0" smtClean="0"/>
              <a:t>Based on the type of activity &amp; teacher’s goal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798"/>
            <a:ext cx="7056582" cy="44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SETT/Modes-Activity 1</a:t>
            </a:r>
            <a:endParaRPr lang="en-US" b="1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Material/Classroom Context Mode:</a:t>
            </a:r>
          </a:p>
          <a:p>
            <a:pPr lvl="1"/>
            <a:r>
              <a:rPr lang="en-US" dirty="0" smtClean="0"/>
              <a:t>Based on the type of activity &amp; teacher’s goal (cont’d)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214686"/>
            <a:ext cx="7562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SETT/Modes-Activity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Fingerprint1.1: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400" dirty="0" smtClean="0"/>
              <a:t>Within material/classroom context mode:</a:t>
            </a:r>
          </a:p>
          <a:p>
            <a:pPr lvl="1">
              <a:buNone/>
            </a:pPr>
            <a:r>
              <a:rPr lang="en-US" sz="2600" b="1" dirty="0" smtClean="0"/>
              <a:t>Managerial Mode appears </a:t>
            </a:r>
            <a:r>
              <a:rPr lang="en-US" sz="2600" dirty="0" smtClean="0"/>
              <a:t>(if the student brakes the rule)</a:t>
            </a:r>
          </a:p>
        </p:txBody>
      </p:sp>
      <p:pic>
        <p:nvPicPr>
          <p:cNvPr id="5" name="图片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8161958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</a:t>
            </a:r>
            <a:r>
              <a:rPr lang="en-US" b="1" dirty="0" smtClean="0"/>
              <a:t>-Activity 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Fingerprint1.2:</a:t>
            </a:r>
          </a:p>
          <a:p>
            <a:pPr lvl="1">
              <a:buNone/>
            </a:pPr>
            <a:r>
              <a:rPr lang="en-US" sz="2400" dirty="0" smtClean="0"/>
              <a:t>	Within material/classroom context mode</a:t>
            </a:r>
          </a:p>
          <a:p>
            <a:pPr lvl="1">
              <a:buNone/>
            </a:pPr>
            <a:r>
              <a:rPr lang="en-US" sz="2600" b="1" dirty="0" smtClean="0"/>
              <a:t>Skills and System Mode </a:t>
            </a:r>
            <a:r>
              <a:rPr lang="en-US" sz="2600" dirty="0" smtClean="0"/>
              <a:t>appears (based on the instructor’s immediate pedagogical goal)</a:t>
            </a:r>
          </a:p>
          <a:p>
            <a:endParaRPr lang="en-US" dirty="0"/>
          </a:p>
        </p:txBody>
      </p:sp>
      <p:pic>
        <p:nvPicPr>
          <p:cNvPr id="4" name="图片 3" descr="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11" y="3071810"/>
            <a:ext cx="8862489" cy="3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7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SETT/Modes-Activity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Fingerprint 1:</a:t>
            </a:r>
          </a:p>
          <a:p>
            <a:pPr marL="342900" lvl="1" indent="-342900">
              <a:buNone/>
            </a:pPr>
            <a:r>
              <a:rPr lang="en-US" dirty="0" smtClean="0"/>
              <a:t>	Managerial Mode------</a:t>
            </a:r>
            <a:r>
              <a:rPr lang="en-US" u="sng" dirty="0" smtClean="0"/>
              <a:t>Skills and system Mode</a:t>
            </a:r>
            <a:r>
              <a:rPr lang="en-US" dirty="0" smtClean="0"/>
              <a:t>------Managerial Mode</a:t>
            </a:r>
          </a:p>
          <a:p>
            <a:endParaRPr lang="en-US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 descr="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786058"/>
            <a:ext cx="8286808" cy="1849960"/>
          </a:xfrm>
          <a:prstGeom prst="rect">
            <a:avLst/>
          </a:prstGeom>
        </p:spPr>
      </p:pic>
      <p:pic>
        <p:nvPicPr>
          <p:cNvPr id="5" name="图片 4" descr="10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4786322"/>
            <a:ext cx="850112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SETT/Modes-Activity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9200"/>
            <a:ext cx="8858280" cy="4525963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Skills and System Mode prevails</a:t>
            </a:r>
          </a:p>
          <a:p>
            <a:pPr marL="457200" lvl="1" indent="0">
              <a:buNone/>
            </a:pPr>
            <a:r>
              <a:rPr lang="en-US" sz="2400" dirty="0" smtClean="0"/>
              <a:t>extended teacher turns/display questions/correct feedback expected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图片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643182"/>
            <a:ext cx="8355783" cy="1143008"/>
          </a:xfrm>
          <a:prstGeom prst="rect">
            <a:avLst/>
          </a:prstGeom>
        </p:spPr>
      </p:pic>
      <p:pic>
        <p:nvPicPr>
          <p:cNvPr id="5" name="图片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8286808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Research Question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</a:t>
            </a:r>
            <a:r>
              <a:rPr lang="en-US" altLang="zh-TW" dirty="0"/>
              <a:t>the teacher manipulates classroom interaction differently based on varied pedagogical </a:t>
            </a:r>
            <a:r>
              <a:rPr lang="en-US" altLang="zh-TW" dirty="0" smtClean="0"/>
              <a:t>goals?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SETT/Modes-Activity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Fingerprint 1.1</a:t>
            </a:r>
          </a:p>
          <a:p>
            <a:pPr marL="457200" lvl="1" indent="0">
              <a:buNone/>
            </a:pPr>
            <a:r>
              <a:rPr lang="en-US" b="1" dirty="0" smtClean="0"/>
              <a:t>Classroom Context Mode </a:t>
            </a:r>
            <a:r>
              <a:rPr lang="en-US" dirty="0" smtClean="0"/>
              <a:t>occasionally appears</a:t>
            </a:r>
          </a:p>
          <a:p>
            <a:pPr marL="457200" lvl="1" indent="0">
              <a:buNone/>
            </a:pPr>
            <a:r>
              <a:rPr lang="en-US" sz="2400"/>
              <a:t>	</a:t>
            </a:r>
            <a:r>
              <a:rPr lang="en-US" sz="2400" smtClean="0"/>
              <a:t>(when </a:t>
            </a:r>
            <a:r>
              <a:rPr lang="en-US" sz="2400" dirty="0" smtClean="0"/>
              <a:t>the students initiates </a:t>
            </a:r>
            <a:r>
              <a:rPr lang="en-US" sz="2400" smtClean="0"/>
              <a:t>the turn)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8626989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左右箭头 4"/>
          <p:cNvSpPr/>
          <p:nvPr/>
        </p:nvSpPr>
        <p:spPr>
          <a:xfrm>
            <a:off x="3571868" y="2357430"/>
            <a:ext cx="2071702" cy="6429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Implications &amp; Suggestions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Implications:	</a:t>
            </a:r>
          </a:p>
          <a:p>
            <a:pPr lvl="1"/>
            <a:r>
              <a:rPr lang="en-US" altLang="zh-CN" dirty="0" smtClean="0"/>
              <a:t>Equal participation</a:t>
            </a:r>
          </a:p>
          <a:p>
            <a:pPr lvl="1"/>
            <a:r>
              <a:rPr lang="en-US" altLang="zh-CN" dirty="0" smtClean="0"/>
              <a:t>Explicit direction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Suggestions:</a:t>
            </a:r>
          </a:p>
          <a:p>
            <a:pPr lvl="1"/>
            <a:r>
              <a:rPr lang="en-US" altLang="zh-CN" dirty="0" smtClean="0"/>
              <a:t>Extended wait time</a:t>
            </a:r>
          </a:p>
          <a:p>
            <a:pPr lvl="1"/>
            <a:r>
              <a:rPr lang="en-US" altLang="zh-CN" dirty="0" smtClean="0"/>
              <a:t>More interactional space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Data Collection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Entire 50 minutes of class was video recorded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two activities “Words in discussion” and “Introduction of vocabulary” were transcribed for data analysis.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Data Analysis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Analyzed through four scopes:</a:t>
            </a:r>
          </a:p>
          <a:p>
            <a:pPr lvl="1"/>
            <a:r>
              <a:rPr lang="en-US" altLang="zh-TW" dirty="0"/>
              <a:t>Walsh’s (2011) the IRF exchange </a:t>
            </a:r>
            <a:r>
              <a:rPr lang="en-US" altLang="zh-TW" dirty="0" smtClean="0"/>
              <a:t>structure</a:t>
            </a:r>
          </a:p>
          <a:p>
            <a:pPr lvl="1"/>
            <a:r>
              <a:rPr lang="en-US" altLang="zh-TW" dirty="0" err="1" smtClean="0"/>
              <a:t>Wertsch’s</a:t>
            </a:r>
            <a:r>
              <a:rPr lang="en-US" altLang="zh-TW" dirty="0" smtClean="0"/>
              <a:t> </a:t>
            </a:r>
            <a:r>
              <a:rPr lang="en-US" altLang="zh-TW" dirty="0"/>
              <a:t>(1985) scaffolding function of teachers’ </a:t>
            </a:r>
            <a:r>
              <a:rPr lang="en-US" altLang="zh-TW" dirty="0" smtClean="0"/>
              <a:t>questions</a:t>
            </a:r>
          </a:p>
          <a:p>
            <a:pPr lvl="1"/>
            <a:r>
              <a:rPr lang="en-US" altLang="zh-TW" dirty="0" smtClean="0"/>
              <a:t>Mercer’s (2000) types of talk</a:t>
            </a:r>
          </a:p>
          <a:p>
            <a:pPr lvl="1"/>
            <a:r>
              <a:rPr lang="en-US" altLang="zh-TW" dirty="0" smtClean="0"/>
              <a:t>Walsh’s </a:t>
            </a:r>
            <a:r>
              <a:rPr lang="en-US" altLang="zh-TW" dirty="0"/>
              <a:t>(2011) </a:t>
            </a:r>
            <a:r>
              <a:rPr lang="en-US" altLang="zh-TW" dirty="0" smtClean="0"/>
              <a:t>SETT </a:t>
            </a:r>
            <a:r>
              <a:rPr lang="en-US" altLang="zh-TW" dirty="0"/>
              <a:t>(self-evaluation of teacher talk framework)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254289"/>
            <a:ext cx="7886700" cy="1158488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IRF exchange structure</a:t>
            </a:r>
            <a:endParaRPr 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en-US" b="0" dirty="0" smtClean="0">
                <a:ea typeface="ＭＳ Ｐゴシック" panose="020B0600070205080204" pitchFamily="34" charset="-128"/>
              </a:rPr>
              <a:t>Initiation – Response – Feedback </a:t>
            </a:r>
          </a:p>
          <a:p>
            <a:pPr marL="342900" indent="-342900"/>
            <a:endParaRPr lang="en-US" b="0" dirty="0" smtClean="0">
              <a:ea typeface="ＭＳ Ｐゴシック" panose="020B0600070205080204" pitchFamily="34" charset="-128"/>
            </a:endParaRPr>
          </a:p>
          <a:p>
            <a:pPr marL="342900" indent="-342900"/>
            <a:r>
              <a:rPr lang="en-US" b="0" dirty="0" smtClean="0">
                <a:ea typeface="ＭＳ Ｐゴシック" panose="020B0600070205080204" pitchFamily="34" charset="-128"/>
              </a:rPr>
              <a:t>Manage the flow of classroom interaction</a:t>
            </a:r>
          </a:p>
          <a:p>
            <a:pPr marL="342900" indent="-342900"/>
            <a:endParaRPr lang="en-US" b="0" dirty="0" smtClean="0">
              <a:ea typeface="ＭＳ Ｐゴシック" panose="020B0600070205080204" pitchFamily="34" charset="-128"/>
            </a:endParaRPr>
          </a:p>
          <a:p>
            <a:pPr marL="342900" indent="-342900"/>
            <a:r>
              <a:rPr lang="en-US" b="0" dirty="0" smtClean="0">
                <a:ea typeface="ＭＳ Ｐゴシック" panose="020B0600070205080204" pitchFamily="34" charset="-128"/>
              </a:rPr>
              <a:t>Pattern will be broken by students’ interruption or teacher overlook students’ contribution</a:t>
            </a:r>
          </a:p>
          <a:p>
            <a:pPr marL="342900" indent="-342900"/>
            <a:endParaRPr lang="en-US" b="0" dirty="0" smtClean="0">
              <a:ea typeface="ＭＳ Ｐゴシック" panose="020B0600070205080204" pitchFamily="34" charset="-128"/>
            </a:endParaRPr>
          </a:p>
          <a:p>
            <a:pPr marL="342900" indent="-342900"/>
            <a:r>
              <a:rPr lang="en-US" b="0" dirty="0" smtClean="0">
                <a:ea typeface="ＭＳ Ｐゴシック" panose="020B0600070205080204" pitchFamily="34" charset="-128"/>
              </a:rPr>
              <a:t>Time pressure may affect the length of each IRF turns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5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304800"/>
            <a:ext cx="8466311" cy="6470982"/>
          </a:xfrm>
        </p:spPr>
      </p:pic>
    </p:spTree>
    <p:extLst>
      <p:ext uri="{BB962C8B-B14F-4D97-AF65-F5344CB8AC3E}">
        <p14:creationId xmlns:p14="http://schemas.microsoft.com/office/powerpoint/2010/main" val="193899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" y="124691"/>
            <a:ext cx="8855833" cy="6040582"/>
          </a:xfrm>
        </p:spPr>
      </p:pic>
    </p:spTree>
    <p:extLst>
      <p:ext uri="{BB962C8B-B14F-4D97-AF65-F5344CB8AC3E}">
        <p14:creationId xmlns:p14="http://schemas.microsoft.com/office/powerpoint/2010/main" val="345076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3" y="325223"/>
            <a:ext cx="8849325" cy="5008777"/>
          </a:xfrm>
        </p:spPr>
      </p:pic>
    </p:spTree>
    <p:extLst>
      <p:ext uri="{BB962C8B-B14F-4D97-AF65-F5344CB8AC3E}">
        <p14:creationId xmlns:p14="http://schemas.microsoft.com/office/powerpoint/2010/main" val="81604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745</Words>
  <Application>Microsoft Macintosh PowerPoint</Application>
  <PresentationFormat>全屏显示(4:3)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佈景主題</vt:lpstr>
      <vt:lpstr>IECP Reading Level 2 Classroom</vt:lpstr>
      <vt:lpstr>Introduction</vt:lpstr>
      <vt:lpstr>Research Question</vt:lpstr>
      <vt:lpstr>Data Collection</vt:lpstr>
      <vt:lpstr>Data Analysis</vt:lpstr>
      <vt:lpstr>IRF exchange structure</vt:lpstr>
      <vt:lpstr>PowerPoint 演示文稿</vt:lpstr>
      <vt:lpstr>PowerPoint 演示文稿</vt:lpstr>
      <vt:lpstr>PowerPoint 演示文稿</vt:lpstr>
      <vt:lpstr>PowerPoint 演示文稿</vt:lpstr>
      <vt:lpstr>Functions of teacher’s questions</vt:lpstr>
      <vt:lpstr> Questions with scaffolding functions -Activity 1 </vt:lpstr>
      <vt:lpstr>Questions with scaffolding functions -Activity 1</vt:lpstr>
      <vt:lpstr>Questions with scaffolding functions -Activity 1</vt:lpstr>
      <vt:lpstr>Display questions –Activity 2</vt:lpstr>
      <vt:lpstr>Display questions –Activity 2</vt:lpstr>
      <vt:lpstr>Functions of teacher’s questions</vt:lpstr>
      <vt:lpstr>Types of talk</vt:lpstr>
      <vt:lpstr>Cumulative Talk</vt:lpstr>
      <vt:lpstr>PowerPoint 演示文稿</vt:lpstr>
      <vt:lpstr>Exploratory Talk</vt:lpstr>
      <vt:lpstr>PowerPoint 演示文稿</vt:lpstr>
      <vt:lpstr>SETT/Modes-Activity 1</vt:lpstr>
      <vt:lpstr>SETT/Modes-Activity 1</vt:lpstr>
      <vt:lpstr>SETT/Modes-Activity 1</vt:lpstr>
      <vt:lpstr>SETT/Modes-Activity 1</vt:lpstr>
      <vt:lpstr>SETT/Modes-Activity 1</vt:lpstr>
      <vt:lpstr>SETT/Modes-Activity 2</vt:lpstr>
      <vt:lpstr>SETT/Modes-Activity 2</vt:lpstr>
      <vt:lpstr>SETT/Modes-Activity 2</vt:lpstr>
      <vt:lpstr>Conclusion</vt:lpstr>
      <vt:lpstr>Implications &amp; Suggestions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teacher’s questions</dc:title>
  <dc:creator>lee</dc:creator>
  <cp:lastModifiedBy>Qin  Wang</cp:lastModifiedBy>
  <cp:revision>46</cp:revision>
  <dcterms:created xsi:type="dcterms:W3CDTF">2013-04-15T20:03:23Z</dcterms:created>
  <dcterms:modified xsi:type="dcterms:W3CDTF">2013-04-16T21:30:01Z</dcterms:modified>
</cp:coreProperties>
</file>